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58" r:id="rId5"/>
    <p:sldId id="257" r:id="rId6"/>
    <p:sldId id="259"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85" autoAdjust="0"/>
    <p:restoredTop sz="94660"/>
  </p:normalViewPr>
  <p:slideViewPr>
    <p:cSldViewPr snapToGrid="0">
      <p:cViewPr varScale="1">
        <p:scale>
          <a:sx n="111" d="100"/>
          <a:sy n="111" d="100"/>
        </p:scale>
        <p:origin x="10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F076-0345-223B-90C2-AFBD0110B1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A7B8E31-5A6A-1D00-FB21-C8C69C0408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A2BF88C-810D-1C2A-B9D5-C03E64407BBC}"/>
              </a:ext>
            </a:extLst>
          </p:cNvPr>
          <p:cNvSpPr>
            <a:spLocks noGrp="1"/>
          </p:cNvSpPr>
          <p:nvPr>
            <p:ph type="dt" sz="half" idx="10"/>
          </p:nvPr>
        </p:nvSpPr>
        <p:spPr/>
        <p:txBody>
          <a:bodyPr/>
          <a:lstStyle/>
          <a:p>
            <a:fld id="{596E66A2-BC36-46F4-9903-A74F76AB0627}" type="datetimeFigureOut">
              <a:rPr lang="en-GB" smtClean="0"/>
              <a:t>04/04/2023</a:t>
            </a:fld>
            <a:endParaRPr lang="en-GB"/>
          </a:p>
        </p:txBody>
      </p:sp>
      <p:sp>
        <p:nvSpPr>
          <p:cNvPr id="5" name="Footer Placeholder 4">
            <a:extLst>
              <a:ext uri="{FF2B5EF4-FFF2-40B4-BE49-F238E27FC236}">
                <a16:creationId xmlns:a16="http://schemas.microsoft.com/office/drawing/2014/main" id="{CD3C7367-4B5B-2B09-9A9D-3159291AB3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BE20AB-55FA-4D1A-E8B8-3D211AC3F819}"/>
              </a:ext>
            </a:extLst>
          </p:cNvPr>
          <p:cNvSpPr>
            <a:spLocks noGrp="1"/>
          </p:cNvSpPr>
          <p:nvPr>
            <p:ph type="sldNum" sz="quarter" idx="12"/>
          </p:nvPr>
        </p:nvSpPr>
        <p:spPr/>
        <p:txBody>
          <a:bodyPr/>
          <a:lstStyle/>
          <a:p>
            <a:fld id="{F7E340E8-DB83-42BC-B670-C9E9ACAAB47D}" type="slidenum">
              <a:rPr lang="en-GB" smtClean="0"/>
              <a:t>‹#›</a:t>
            </a:fld>
            <a:endParaRPr lang="en-GB"/>
          </a:p>
        </p:txBody>
      </p:sp>
    </p:spTree>
    <p:extLst>
      <p:ext uri="{BB962C8B-B14F-4D97-AF65-F5344CB8AC3E}">
        <p14:creationId xmlns:p14="http://schemas.microsoft.com/office/powerpoint/2010/main" val="3464930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6847-6C07-6551-1763-C4A8CFAE9FE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22C4FD-DA9F-7434-96C4-757F2224A4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37F905-D3B4-0E9A-8523-8D91E2C5C9F2}"/>
              </a:ext>
            </a:extLst>
          </p:cNvPr>
          <p:cNvSpPr>
            <a:spLocks noGrp="1"/>
          </p:cNvSpPr>
          <p:nvPr>
            <p:ph type="dt" sz="half" idx="10"/>
          </p:nvPr>
        </p:nvSpPr>
        <p:spPr/>
        <p:txBody>
          <a:bodyPr/>
          <a:lstStyle/>
          <a:p>
            <a:fld id="{596E66A2-BC36-46F4-9903-A74F76AB0627}" type="datetimeFigureOut">
              <a:rPr lang="en-GB" smtClean="0"/>
              <a:t>04/04/2023</a:t>
            </a:fld>
            <a:endParaRPr lang="en-GB"/>
          </a:p>
        </p:txBody>
      </p:sp>
      <p:sp>
        <p:nvSpPr>
          <p:cNvPr id="5" name="Footer Placeholder 4">
            <a:extLst>
              <a:ext uri="{FF2B5EF4-FFF2-40B4-BE49-F238E27FC236}">
                <a16:creationId xmlns:a16="http://schemas.microsoft.com/office/drawing/2014/main" id="{C5966508-3F4B-1BA5-EDF1-A4B42A46A3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4612C0-65B8-87FC-A485-A268254CF3A4}"/>
              </a:ext>
            </a:extLst>
          </p:cNvPr>
          <p:cNvSpPr>
            <a:spLocks noGrp="1"/>
          </p:cNvSpPr>
          <p:nvPr>
            <p:ph type="sldNum" sz="quarter" idx="12"/>
          </p:nvPr>
        </p:nvSpPr>
        <p:spPr/>
        <p:txBody>
          <a:bodyPr/>
          <a:lstStyle/>
          <a:p>
            <a:fld id="{F7E340E8-DB83-42BC-B670-C9E9ACAAB47D}" type="slidenum">
              <a:rPr lang="en-GB" smtClean="0"/>
              <a:t>‹#›</a:t>
            </a:fld>
            <a:endParaRPr lang="en-GB"/>
          </a:p>
        </p:txBody>
      </p:sp>
    </p:spTree>
    <p:extLst>
      <p:ext uri="{BB962C8B-B14F-4D97-AF65-F5344CB8AC3E}">
        <p14:creationId xmlns:p14="http://schemas.microsoft.com/office/powerpoint/2010/main" val="3185761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6173A6-6503-1FBE-663D-F3D6247998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6DC825-8397-41D4-6607-0616C87D08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6F403E-3E22-B83F-1316-6163AC282F5E}"/>
              </a:ext>
            </a:extLst>
          </p:cNvPr>
          <p:cNvSpPr>
            <a:spLocks noGrp="1"/>
          </p:cNvSpPr>
          <p:nvPr>
            <p:ph type="dt" sz="half" idx="10"/>
          </p:nvPr>
        </p:nvSpPr>
        <p:spPr/>
        <p:txBody>
          <a:bodyPr/>
          <a:lstStyle/>
          <a:p>
            <a:fld id="{596E66A2-BC36-46F4-9903-A74F76AB0627}" type="datetimeFigureOut">
              <a:rPr lang="en-GB" smtClean="0"/>
              <a:t>04/04/2023</a:t>
            </a:fld>
            <a:endParaRPr lang="en-GB"/>
          </a:p>
        </p:txBody>
      </p:sp>
      <p:sp>
        <p:nvSpPr>
          <p:cNvPr id="5" name="Footer Placeholder 4">
            <a:extLst>
              <a:ext uri="{FF2B5EF4-FFF2-40B4-BE49-F238E27FC236}">
                <a16:creationId xmlns:a16="http://schemas.microsoft.com/office/drawing/2014/main" id="{9A824B11-917A-67E7-9854-2219A7DFB9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A53406-D084-695A-7B7F-8FE9323C6376}"/>
              </a:ext>
            </a:extLst>
          </p:cNvPr>
          <p:cNvSpPr>
            <a:spLocks noGrp="1"/>
          </p:cNvSpPr>
          <p:nvPr>
            <p:ph type="sldNum" sz="quarter" idx="12"/>
          </p:nvPr>
        </p:nvSpPr>
        <p:spPr/>
        <p:txBody>
          <a:bodyPr/>
          <a:lstStyle/>
          <a:p>
            <a:fld id="{F7E340E8-DB83-42BC-B670-C9E9ACAAB47D}" type="slidenum">
              <a:rPr lang="en-GB" smtClean="0"/>
              <a:t>‹#›</a:t>
            </a:fld>
            <a:endParaRPr lang="en-GB"/>
          </a:p>
        </p:txBody>
      </p:sp>
    </p:spTree>
    <p:extLst>
      <p:ext uri="{BB962C8B-B14F-4D97-AF65-F5344CB8AC3E}">
        <p14:creationId xmlns:p14="http://schemas.microsoft.com/office/powerpoint/2010/main" val="3988301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807B3-1B8D-5554-C882-DFF1E68D72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E8C67ED-76D8-F631-7759-D144D4C684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3F8DF4-3737-489C-0605-264B7A011C79}"/>
              </a:ext>
            </a:extLst>
          </p:cNvPr>
          <p:cNvSpPr>
            <a:spLocks noGrp="1"/>
          </p:cNvSpPr>
          <p:nvPr>
            <p:ph type="dt" sz="half" idx="10"/>
          </p:nvPr>
        </p:nvSpPr>
        <p:spPr/>
        <p:txBody>
          <a:bodyPr/>
          <a:lstStyle/>
          <a:p>
            <a:fld id="{596E66A2-BC36-46F4-9903-A74F76AB0627}" type="datetimeFigureOut">
              <a:rPr lang="en-GB" smtClean="0"/>
              <a:t>04/04/2023</a:t>
            </a:fld>
            <a:endParaRPr lang="en-GB"/>
          </a:p>
        </p:txBody>
      </p:sp>
      <p:sp>
        <p:nvSpPr>
          <p:cNvPr id="5" name="Footer Placeholder 4">
            <a:extLst>
              <a:ext uri="{FF2B5EF4-FFF2-40B4-BE49-F238E27FC236}">
                <a16:creationId xmlns:a16="http://schemas.microsoft.com/office/drawing/2014/main" id="{89EA34FE-4F44-287A-A62E-111D75A0C8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C5A5F1-3101-2CF5-6D23-A4A56CCC1BA5}"/>
              </a:ext>
            </a:extLst>
          </p:cNvPr>
          <p:cNvSpPr>
            <a:spLocks noGrp="1"/>
          </p:cNvSpPr>
          <p:nvPr>
            <p:ph type="sldNum" sz="quarter" idx="12"/>
          </p:nvPr>
        </p:nvSpPr>
        <p:spPr/>
        <p:txBody>
          <a:bodyPr/>
          <a:lstStyle/>
          <a:p>
            <a:fld id="{F7E340E8-DB83-42BC-B670-C9E9ACAAB47D}" type="slidenum">
              <a:rPr lang="en-GB" smtClean="0"/>
              <a:t>‹#›</a:t>
            </a:fld>
            <a:endParaRPr lang="en-GB"/>
          </a:p>
        </p:txBody>
      </p:sp>
    </p:spTree>
    <p:extLst>
      <p:ext uri="{BB962C8B-B14F-4D97-AF65-F5344CB8AC3E}">
        <p14:creationId xmlns:p14="http://schemas.microsoft.com/office/powerpoint/2010/main" val="1392103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5146-B85C-E6D0-C7B6-2220AE051B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8BFB584-4F8A-5B1C-3277-0185F170C7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0E3F69-B21F-8DA5-58C2-B106C898629C}"/>
              </a:ext>
            </a:extLst>
          </p:cNvPr>
          <p:cNvSpPr>
            <a:spLocks noGrp="1"/>
          </p:cNvSpPr>
          <p:nvPr>
            <p:ph type="dt" sz="half" idx="10"/>
          </p:nvPr>
        </p:nvSpPr>
        <p:spPr/>
        <p:txBody>
          <a:bodyPr/>
          <a:lstStyle/>
          <a:p>
            <a:fld id="{596E66A2-BC36-46F4-9903-A74F76AB0627}" type="datetimeFigureOut">
              <a:rPr lang="en-GB" smtClean="0"/>
              <a:t>04/04/2023</a:t>
            </a:fld>
            <a:endParaRPr lang="en-GB"/>
          </a:p>
        </p:txBody>
      </p:sp>
      <p:sp>
        <p:nvSpPr>
          <p:cNvPr id="5" name="Footer Placeholder 4">
            <a:extLst>
              <a:ext uri="{FF2B5EF4-FFF2-40B4-BE49-F238E27FC236}">
                <a16:creationId xmlns:a16="http://schemas.microsoft.com/office/drawing/2014/main" id="{AFE85F88-8853-F923-37D4-78DBDA30AD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AAB017A-E03F-1E8F-B525-50BF0D8FFAE1}"/>
              </a:ext>
            </a:extLst>
          </p:cNvPr>
          <p:cNvSpPr>
            <a:spLocks noGrp="1"/>
          </p:cNvSpPr>
          <p:nvPr>
            <p:ph type="sldNum" sz="quarter" idx="12"/>
          </p:nvPr>
        </p:nvSpPr>
        <p:spPr/>
        <p:txBody>
          <a:bodyPr/>
          <a:lstStyle/>
          <a:p>
            <a:fld id="{F7E340E8-DB83-42BC-B670-C9E9ACAAB47D}" type="slidenum">
              <a:rPr lang="en-GB" smtClean="0"/>
              <a:t>‹#›</a:t>
            </a:fld>
            <a:endParaRPr lang="en-GB"/>
          </a:p>
        </p:txBody>
      </p:sp>
    </p:spTree>
    <p:extLst>
      <p:ext uri="{BB962C8B-B14F-4D97-AF65-F5344CB8AC3E}">
        <p14:creationId xmlns:p14="http://schemas.microsoft.com/office/powerpoint/2010/main" val="1389685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7E5D-7A8F-34DD-4D7E-82510EAF707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6F80E86-F761-8990-B1F0-3494537949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7CCD265-13DC-6B00-1778-9905598AFA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A25E870-F22E-7AD5-422C-40627B44995C}"/>
              </a:ext>
            </a:extLst>
          </p:cNvPr>
          <p:cNvSpPr>
            <a:spLocks noGrp="1"/>
          </p:cNvSpPr>
          <p:nvPr>
            <p:ph type="dt" sz="half" idx="10"/>
          </p:nvPr>
        </p:nvSpPr>
        <p:spPr/>
        <p:txBody>
          <a:bodyPr/>
          <a:lstStyle/>
          <a:p>
            <a:fld id="{596E66A2-BC36-46F4-9903-A74F76AB0627}" type="datetimeFigureOut">
              <a:rPr lang="en-GB" smtClean="0"/>
              <a:t>04/04/2023</a:t>
            </a:fld>
            <a:endParaRPr lang="en-GB"/>
          </a:p>
        </p:txBody>
      </p:sp>
      <p:sp>
        <p:nvSpPr>
          <p:cNvPr id="6" name="Footer Placeholder 5">
            <a:extLst>
              <a:ext uri="{FF2B5EF4-FFF2-40B4-BE49-F238E27FC236}">
                <a16:creationId xmlns:a16="http://schemas.microsoft.com/office/drawing/2014/main" id="{695ECF27-730C-714D-DD6A-D827026D981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70D42B-C8DC-A332-9CB9-66B19C3C2E86}"/>
              </a:ext>
            </a:extLst>
          </p:cNvPr>
          <p:cNvSpPr>
            <a:spLocks noGrp="1"/>
          </p:cNvSpPr>
          <p:nvPr>
            <p:ph type="sldNum" sz="quarter" idx="12"/>
          </p:nvPr>
        </p:nvSpPr>
        <p:spPr/>
        <p:txBody>
          <a:bodyPr/>
          <a:lstStyle/>
          <a:p>
            <a:fld id="{F7E340E8-DB83-42BC-B670-C9E9ACAAB47D}" type="slidenum">
              <a:rPr lang="en-GB" smtClean="0"/>
              <a:t>‹#›</a:t>
            </a:fld>
            <a:endParaRPr lang="en-GB"/>
          </a:p>
        </p:txBody>
      </p:sp>
    </p:spTree>
    <p:extLst>
      <p:ext uri="{BB962C8B-B14F-4D97-AF65-F5344CB8AC3E}">
        <p14:creationId xmlns:p14="http://schemas.microsoft.com/office/powerpoint/2010/main" val="424914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B62A-EE02-1D9E-617F-D8FA3A9FB17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AFB2E5-9F86-47B5-E3E0-073DAD374E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AC4A8C-7FDD-EC8E-E929-6A6C39E695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6FFDD37-25C4-2D98-E1B4-57C85AC622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8346C5-02C9-F8B0-78F5-6F992354DF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BA00317-C4E5-3764-95FA-E5902812037D}"/>
              </a:ext>
            </a:extLst>
          </p:cNvPr>
          <p:cNvSpPr>
            <a:spLocks noGrp="1"/>
          </p:cNvSpPr>
          <p:nvPr>
            <p:ph type="dt" sz="half" idx="10"/>
          </p:nvPr>
        </p:nvSpPr>
        <p:spPr/>
        <p:txBody>
          <a:bodyPr/>
          <a:lstStyle/>
          <a:p>
            <a:fld id="{596E66A2-BC36-46F4-9903-A74F76AB0627}" type="datetimeFigureOut">
              <a:rPr lang="en-GB" smtClean="0"/>
              <a:t>04/04/2023</a:t>
            </a:fld>
            <a:endParaRPr lang="en-GB"/>
          </a:p>
        </p:txBody>
      </p:sp>
      <p:sp>
        <p:nvSpPr>
          <p:cNvPr id="8" name="Footer Placeholder 7">
            <a:extLst>
              <a:ext uri="{FF2B5EF4-FFF2-40B4-BE49-F238E27FC236}">
                <a16:creationId xmlns:a16="http://schemas.microsoft.com/office/drawing/2014/main" id="{28AA6E33-AE38-AFD7-AD98-B3D5E7CE210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A4E7EDC-467E-A48D-675C-AF77484C34AB}"/>
              </a:ext>
            </a:extLst>
          </p:cNvPr>
          <p:cNvSpPr>
            <a:spLocks noGrp="1"/>
          </p:cNvSpPr>
          <p:nvPr>
            <p:ph type="sldNum" sz="quarter" idx="12"/>
          </p:nvPr>
        </p:nvSpPr>
        <p:spPr/>
        <p:txBody>
          <a:bodyPr/>
          <a:lstStyle/>
          <a:p>
            <a:fld id="{F7E340E8-DB83-42BC-B670-C9E9ACAAB47D}" type="slidenum">
              <a:rPr lang="en-GB" smtClean="0"/>
              <a:t>‹#›</a:t>
            </a:fld>
            <a:endParaRPr lang="en-GB"/>
          </a:p>
        </p:txBody>
      </p:sp>
    </p:spTree>
    <p:extLst>
      <p:ext uri="{BB962C8B-B14F-4D97-AF65-F5344CB8AC3E}">
        <p14:creationId xmlns:p14="http://schemas.microsoft.com/office/powerpoint/2010/main" val="1872238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419B-1DEA-2E71-1CFB-BCEB824C1D6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3F156E0-E464-CE82-3119-EC135E7092BE}"/>
              </a:ext>
            </a:extLst>
          </p:cNvPr>
          <p:cNvSpPr>
            <a:spLocks noGrp="1"/>
          </p:cNvSpPr>
          <p:nvPr>
            <p:ph type="dt" sz="half" idx="10"/>
          </p:nvPr>
        </p:nvSpPr>
        <p:spPr/>
        <p:txBody>
          <a:bodyPr/>
          <a:lstStyle/>
          <a:p>
            <a:fld id="{596E66A2-BC36-46F4-9903-A74F76AB0627}" type="datetimeFigureOut">
              <a:rPr lang="en-GB" smtClean="0"/>
              <a:t>04/04/2023</a:t>
            </a:fld>
            <a:endParaRPr lang="en-GB"/>
          </a:p>
        </p:txBody>
      </p:sp>
      <p:sp>
        <p:nvSpPr>
          <p:cNvPr id="4" name="Footer Placeholder 3">
            <a:extLst>
              <a:ext uri="{FF2B5EF4-FFF2-40B4-BE49-F238E27FC236}">
                <a16:creationId xmlns:a16="http://schemas.microsoft.com/office/drawing/2014/main" id="{AD2B0098-F7ED-AE7C-C21E-B8741FA6B0A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70B995-CF7B-6627-609A-F7CAB2AB6CC6}"/>
              </a:ext>
            </a:extLst>
          </p:cNvPr>
          <p:cNvSpPr>
            <a:spLocks noGrp="1"/>
          </p:cNvSpPr>
          <p:nvPr>
            <p:ph type="sldNum" sz="quarter" idx="12"/>
          </p:nvPr>
        </p:nvSpPr>
        <p:spPr/>
        <p:txBody>
          <a:bodyPr/>
          <a:lstStyle/>
          <a:p>
            <a:fld id="{F7E340E8-DB83-42BC-B670-C9E9ACAAB47D}" type="slidenum">
              <a:rPr lang="en-GB" smtClean="0"/>
              <a:t>‹#›</a:t>
            </a:fld>
            <a:endParaRPr lang="en-GB"/>
          </a:p>
        </p:txBody>
      </p:sp>
    </p:spTree>
    <p:extLst>
      <p:ext uri="{BB962C8B-B14F-4D97-AF65-F5344CB8AC3E}">
        <p14:creationId xmlns:p14="http://schemas.microsoft.com/office/powerpoint/2010/main" val="365067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7F990A-090C-013B-8B84-F14C66050E60}"/>
              </a:ext>
            </a:extLst>
          </p:cNvPr>
          <p:cNvSpPr>
            <a:spLocks noGrp="1"/>
          </p:cNvSpPr>
          <p:nvPr>
            <p:ph type="dt" sz="half" idx="10"/>
          </p:nvPr>
        </p:nvSpPr>
        <p:spPr/>
        <p:txBody>
          <a:bodyPr/>
          <a:lstStyle/>
          <a:p>
            <a:fld id="{596E66A2-BC36-46F4-9903-A74F76AB0627}" type="datetimeFigureOut">
              <a:rPr lang="en-GB" smtClean="0"/>
              <a:t>04/04/2023</a:t>
            </a:fld>
            <a:endParaRPr lang="en-GB"/>
          </a:p>
        </p:txBody>
      </p:sp>
      <p:sp>
        <p:nvSpPr>
          <p:cNvPr id="3" name="Footer Placeholder 2">
            <a:extLst>
              <a:ext uri="{FF2B5EF4-FFF2-40B4-BE49-F238E27FC236}">
                <a16:creationId xmlns:a16="http://schemas.microsoft.com/office/drawing/2014/main" id="{630BC976-4110-4813-F810-6C321793CBC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64AFBF8-DFA9-7DE9-0F2C-B42CF531CFFE}"/>
              </a:ext>
            </a:extLst>
          </p:cNvPr>
          <p:cNvSpPr>
            <a:spLocks noGrp="1"/>
          </p:cNvSpPr>
          <p:nvPr>
            <p:ph type="sldNum" sz="quarter" idx="12"/>
          </p:nvPr>
        </p:nvSpPr>
        <p:spPr/>
        <p:txBody>
          <a:bodyPr/>
          <a:lstStyle/>
          <a:p>
            <a:fld id="{F7E340E8-DB83-42BC-B670-C9E9ACAAB47D}" type="slidenum">
              <a:rPr lang="en-GB" smtClean="0"/>
              <a:t>‹#›</a:t>
            </a:fld>
            <a:endParaRPr lang="en-GB"/>
          </a:p>
        </p:txBody>
      </p:sp>
    </p:spTree>
    <p:extLst>
      <p:ext uri="{BB962C8B-B14F-4D97-AF65-F5344CB8AC3E}">
        <p14:creationId xmlns:p14="http://schemas.microsoft.com/office/powerpoint/2010/main" val="239146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7425-F6FF-0EBB-8A6F-7A1EA98DD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6946445-7954-A348-1B2C-2CDF857BEF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E1D487B-F8EB-42B2-ED32-224BE8A0B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827273-24F8-956C-0599-A1C0665149EA}"/>
              </a:ext>
            </a:extLst>
          </p:cNvPr>
          <p:cNvSpPr>
            <a:spLocks noGrp="1"/>
          </p:cNvSpPr>
          <p:nvPr>
            <p:ph type="dt" sz="half" idx="10"/>
          </p:nvPr>
        </p:nvSpPr>
        <p:spPr/>
        <p:txBody>
          <a:bodyPr/>
          <a:lstStyle/>
          <a:p>
            <a:fld id="{596E66A2-BC36-46F4-9903-A74F76AB0627}" type="datetimeFigureOut">
              <a:rPr lang="en-GB" smtClean="0"/>
              <a:t>04/04/2023</a:t>
            </a:fld>
            <a:endParaRPr lang="en-GB"/>
          </a:p>
        </p:txBody>
      </p:sp>
      <p:sp>
        <p:nvSpPr>
          <p:cNvPr id="6" name="Footer Placeholder 5">
            <a:extLst>
              <a:ext uri="{FF2B5EF4-FFF2-40B4-BE49-F238E27FC236}">
                <a16:creationId xmlns:a16="http://schemas.microsoft.com/office/drawing/2014/main" id="{1AB8EF5F-9AAB-2D01-D285-79DED6A5A79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49EDD9-808D-6551-9C6C-502467827FB9}"/>
              </a:ext>
            </a:extLst>
          </p:cNvPr>
          <p:cNvSpPr>
            <a:spLocks noGrp="1"/>
          </p:cNvSpPr>
          <p:nvPr>
            <p:ph type="sldNum" sz="quarter" idx="12"/>
          </p:nvPr>
        </p:nvSpPr>
        <p:spPr/>
        <p:txBody>
          <a:bodyPr/>
          <a:lstStyle/>
          <a:p>
            <a:fld id="{F7E340E8-DB83-42BC-B670-C9E9ACAAB47D}" type="slidenum">
              <a:rPr lang="en-GB" smtClean="0"/>
              <a:t>‹#›</a:t>
            </a:fld>
            <a:endParaRPr lang="en-GB"/>
          </a:p>
        </p:txBody>
      </p:sp>
    </p:spTree>
    <p:extLst>
      <p:ext uri="{BB962C8B-B14F-4D97-AF65-F5344CB8AC3E}">
        <p14:creationId xmlns:p14="http://schemas.microsoft.com/office/powerpoint/2010/main" val="4005089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E64E-D5C3-C344-245F-226A964F9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A598B4E-6D40-57E2-EA81-C825CD51E1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1F3C4D-A005-7AD2-9B51-BFD526E23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5D62B2-325B-D4F4-9953-85D312E46E4F}"/>
              </a:ext>
            </a:extLst>
          </p:cNvPr>
          <p:cNvSpPr>
            <a:spLocks noGrp="1"/>
          </p:cNvSpPr>
          <p:nvPr>
            <p:ph type="dt" sz="half" idx="10"/>
          </p:nvPr>
        </p:nvSpPr>
        <p:spPr/>
        <p:txBody>
          <a:bodyPr/>
          <a:lstStyle/>
          <a:p>
            <a:fld id="{596E66A2-BC36-46F4-9903-A74F76AB0627}" type="datetimeFigureOut">
              <a:rPr lang="en-GB" smtClean="0"/>
              <a:t>04/04/2023</a:t>
            </a:fld>
            <a:endParaRPr lang="en-GB"/>
          </a:p>
        </p:txBody>
      </p:sp>
      <p:sp>
        <p:nvSpPr>
          <p:cNvPr id="6" name="Footer Placeholder 5">
            <a:extLst>
              <a:ext uri="{FF2B5EF4-FFF2-40B4-BE49-F238E27FC236}">
                <a16:creationId xmlns:a16="http://schemas.microsoft.com/office/drawing/2014/main" id="{817A8E0A-36CE-9E32-5F0B-2632947B9B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01A41D-29F8-743C-215A-3449DB72088F}"/>
              </a:ext>
            </a:extLst>
          </p:cNvPr>
          <p:cNvSpPr>
            <a:spLocks noGrp="1"/>
          </p:cNvSpPr>
          <p:nvPr>
            <p:ph type="sldNum" sz="quarter" idx="12"/>
          </p:nvPr>
        </p:nvSpPr>
        <p:spPr/>
        <p:txBody>
          <a:bodyPr/>
          <a:lstStyle/>
          <a:p>
            <a:fld id="{F7E340E8-DB83-42BC-B670-C9E9ACAAB47D}" type="slidenum">
              <a:rPr lang="en-GB" smtClean="0"/>
              <a:t>‹#›</a:t>
            </a:fld>
            <a:endParaRPr lang="en-GB"/>
          </a:p>
        </p:txBody>
      </p:sp>
    </p:spTree>
    <p:extLst>
      <p:ext uri="{BB962C8B-B14F-4D97-AF65-F5344CB8AC3E}">
        <p14:creationId xmlns:p14="http://schemas.microsoft.com/office/powerpoint/2010/main" val="4061587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6D7BC1-EE97-8B6B-3628-CC846B72E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BCD3FD1-7510-D5EA-9DC3-30E222B005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6445AC-0B57-5A3C-ADDE-F578329585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E66A2-BC36-46F4-9903-A74F76AB0627}" type="datetimeFigureOut">
              <a:rPr lang="en-GB" smtClean="0"/>
              <a:t>04/04/2023</a:t>
            </a:fld>
            <a:endParaRPr lang="en-GB"/>
          </a:p>
        </p:txBody>
      </p:sp>
      <p:sp>
        <p:nvSpPr>
          <p:cNvPr id="5" name="Footer Placeholder 4">
            <a:extLst>
              <a:ext uri="{FF2B5EF4-FFF2-40B4-BE49-F238E27FC236}">
                <a16:creationId xmlns:a16="http://schemas.microsoft.com/office/drawing/2014/main" id="{5CB73EB0-E4B8-BFF4-E4E6-2FDEE49AFA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F5122EE-DB23-1AF4-32DA-C6DC08899A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E340E8-DB83-42BC-B670-C9E9ACAAB47D}" type="slidenum">
              <a:rPr lang="en-GB" smtClean="0"/>
              <a:t>‹#›</a:t>
            </a:fld>
            <a:endParaRPr lang="en-GB"/>
          </a:p>
        </p:txBody>
      </p:sp>
    </p:spTree>
    <p:extLst>
      <p:ext uri="{BB962C8B-B14F-4D97-AF65-F5344CB8AC3E}">
        <p14:creationId xmlns:p14="http://schemas.microsoft.com/office/powerpoint/2010/main" val="4266698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411936-BE64-032E-B342-36742644E2A3}"/>
              </a:ext>
            </a:extLst>
          </p:cNvPr>
          <p:cNvPicPr>
            <a:picLocks noChangeAspect="1"/>
          </p:cNvPicPr>
          <p:nvPr/>
        </p:nvPicPr>
        <p:blipFill rotWithShape="1">
          <a:blip r:embed="rId2">
            <a:alphaModFix amt="50000"/>
          </a:blip>
          <a:srcRect b="3017"/>
          <a:stretch/>
        </p:blipFill>
        <p:spPr>
          <a:xfrm>
            <a:off x="20" y="1"/>
            <a:ext cx="12191980" cy="6857999"/>
          </a:xfrm>
          <a:prstGeom prst="rect">
            <a:avLst/>
          </a:prstGeom>
        </p:spPr>
      </p:pic>
      <p:sp>
        <p:nvSpPr>
          <p:cNvPr id="2" name="Title 1">
            <a:extLst>
              <a:ext uri="{FF2B5EF4-FFF2-40B4-BE49-F238E27FC236}">
                <a16:creationId xmlns:a16="http://schemas.microsoft.com/office/drawing/2014/main" id="{67C28981-BEFD-7277-1205-6B28121B9E31}"/>
              </a:ext>
            </a:extLst>
          </p:cNvPr>
          <p:cNvSpPr>
            <a:spLocks noGrp="1"/>
          </p:cNvSpPr>
          <p:nvPr>
            <p:ph type="ctrTitle"/>
          </p:nvPr>
        </p:nvSpPr>
        <p:spPr>
          <a:xfrm>
            <a:off x="1524000" y="1122362"/>
            <a:ext cx="9144000" cy="2900518"/>
          </a:xfrm>
        </p:spPr>
        <p:txBody>
          <a:bodyPr>
            <a:normAutofit/>
          </a:bodyPr>
          <a:lstStyle/>
          <a:p>
            <a:br>
              <a:rPr lang="en-GB" dirty="0">
                <a:solidFill>
                  <a:srgbClr val="FFFFFF"/>
                </a:solidFill>
              </a:rPr>
            </a:br>
            <a:r>
              <a:rPr lang="en-GB" dirty="0">
                <a:solidFill>
                  <a:srgbClr val="FFFFFF"/>
                </a:solidFill>
              </a:rPr>
              <a:t>Unnamed 2D platformer</a:t>
            </a:r>
            <a:br>
              <a:rPr lang="en-GB" dirty="0">
                <a:solidFill>
                  <a:srgbClr val="FFFFFF"/>
                </a:solidFill>
              </a:rPr>
            </a:br>
            <a:r>
              <a:rPr lang="en-GB" dirty="0">
                <a:solidFill>
                  <a:srgbClr val="FFFFFF"/>
                </a:solidFill>
              </a:rPr>
              <a:t>Romero Pack</a:t>
            </a:r>
          </a:p>
        </p:txBody>
      </p:sp>
      <p:sp>
        <p:nvSpPr>
          <p:cNvPr id="3" name="Subtitle 2">
            <a:extLst>
              <a:ext uri="{FF2B5EF4-FFF2-40B4-BE49-F238E27FC236}">
                <a16:creationId xmlns:a16="http://schemas.microsoft.com/office/drawing/2014/main" id="{8E079FF7-9FB8-481C-3580-0AAE47B471D7}"/>
              </a:ext>
            </a:extLst>
          </p:cNvPr>
          <p:cNvSpPr>
            <a:spLocks noGrp="1"/>
          </p:cNvSpPr>
          <p:nvPr>
            <p:ph type="subTitle" idx="1"/>
          </p:nvPr>
        </p:nvSpPr>
        <p:spPr>
          <a:xfrm>
            <a:off x="1524000" y="4159404"/>
            <a:ext cx="9144000" cy="1098395"/>
          </a:xfrm>
        </p:spPr>
        <p:txBody>
          <a:bodyPr>
            <a:normAutofit/>
          </a:bodyPr>
          <a:lstStyle/>
          <a:p>
            <a:r>
              <a:rPr lang="en-GB" sz="1700">
                <a:solidFill>
                  <a:srgbClr val="FFFFFF"/>
                </a:solidFill>
              </a:rPr>
              <a:t>Cameron Bell</a:t>
            </a:r>
          </a:p>
          <a:p>
            <a:r>
              <a:rPr lang="en-GB" sz="1700">
                <a:solidFill>
                  <a:srgbClr val="FFFFFF"/>
                </a:solidFill>
              </a:rPr>
              <a:t>--</a:t>
            </a:r>
          </a:p>
          <a:p>
            <a:r>
              <a:rPr lang="en-GB" sz="1700">
                <a:solidFill>
                  <a:srgbClr val="FFFFFF"/>
                </a:solidFill>
              </a:rPr>
              <a:t>--</a:t>
            </a:r>
          </a:p>
        </p:txBody>
      </p:sp>
    </p:spTree>
    <p:extLst>
      <p:ext uri="{BB962C8B-B14F-4D97-AF65-F5344CB8AC3E}">
        <p14:creationId xmlns:p14="http://schemas.microsoft.com/office/powerpoint/2010/main" val="8915048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22C4C1-D0AC-ED93-8D8C-4F54583227C7}"/>
              </a:ext>
            </a:extLst>
          </p:cNvPr>
          <p:cNvSpPr>
            <a:spLocks noGrp="1"/>
          </p:cNvSpPr>
          <p:nvPr>
            <p:ph type="title"/>
          </p:nvPr>
        </p:nvSpPr>
        <p:spPr>
          <a:xfrm>
            <a:off x="838201" y="345810"/>
            <a:ext cx="5120561" cy="1325563"/>
          </a:xfrm>
        </p:spPr>
        <p:txBody>
          <a:bodyPr vert="horz" lIns="91440" tIns="45720" rIns="91440" bIns="45720" rtlCol="0" anchor="ctr">
            <a:normAutofit/>
          </a:bodyPr>
          <a:lstStyle/>
          <a:p>
            <a:r>
              <a:rPr lang="en-US" kern="1200">
                <a:solidFill>
                  <a:schemeClr val="tx1"/>
                </a:solidFill>
                <a:latin typeface="+mj-lt"/>
                <a:ea typeface="+mj-ea"/>
                <a:cs typeface="+mj-cs"/>
              </a:rPr>
              <a:t>Paper Prototype</a:t>
            </a:r>
          </a:p>
        </p:txBody>
      </p:sp>
      <p:sp>
        <p:nvSpPr>
          <p:cNvPr id="19" name="TextBox 18">
            <a:extLst>
              <a:ext uri="{FF2B5EF4-FFF2-40B4-BE49-F238E27FC236}">
                <a16:creationId xmlns:a16="http://schemas.microsoft.com/office/drawing/2014/main" id="{601ADD67-A0A4-5C97-B7F1-09DDA4CCDC56}"/>
              </a:ext>
            </a:extLst>
          </p:cNvPr>
          <p:cNvSpPr txBox="1"/>
          <p:nvPr/>
        </p:nvSpPr>
        <p:spPr>
          <a:xfrm>
            <a:off x="838201" y="1825625"/>
            <a:ext cx="5092194" cy="788179"/>
          </a:xfrm>
          <a:prstGeom prst="rect">
            <a:avLst/>
          </a:prstGeom>
        </p:spPr>
        <p:txBody>
          <a:bodyPr vert="horz" lIns="91440" tIns="45720" rIns="91440" bIns="45720" rtlCol="0">
            <a:normAutofit/>
          </a:bodyPr>
          <a:lstStyle/>
          <a:p>
            <a:pPr>
              <a:lnSpc>
                <a:spcPct val="90000"/>
              </a:lnSpc>
              <a:spcAft>
                <a:spcPts val="600"/>
              </a:spcAft>
            </a:pPr>
            <a:r>
              <a:rPr lang="en-US" dirty="0"/>
              <a:t>Initial rough idea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 name="Content Placeholder 14">
            <a:extLst>
              <a:ext uri="{FF2B5EF4-FFF2-40B4-BE49-F238E27FC236}">
                <a16:creationId xmlns:a16="http://schemas.microsoft.com/office/drawing/2014/main" id="{473C953A-5574-90CA-D1A8-7F42F06BF4F1}"/>
              </a:ext>
            </a:extLst>
          </p:cNvPr>
          <p:cNvPicPr>
            <a:picLocks noGrp="1" noChangeAspect="1"/>
          </p:cNvPicPr>
          <p:nvPr>
            <p:ph idx="1"/>
          </p:nvPr>
        </p:nvPicPr>
        <p:blipFill rotWithShape="1">
          <a:blip r:embed="rId2"/>
          <a:srcRect r="842"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20" name="TextBox 19">
            <a:extLst>
              <a:ext uri="{FF2B5EF4-FFF2-40B4-BE49-F238E27FC236}">
                <a16:creationId xmlns:a16="http://schemas.microsoft.com/office/drawing/2014/main" id="{F8D74C7F-5974-B006-E9EC-3A61955F056C}"/>
              </a:ext>
            </a:extLst>
          </p:cNvPr>
          <p:cNvSpPr txBox="1"/>
          <p:nvPr/>
        </p:nvSpPr>
        <p:spPr>
          <a:xfrm>
            <a:off x="838201" y="3151188"/>
            <a:ext cx="6416372" cy="2308324"/>
          </a:xfrm>
          <a:prstGeom prst="rect">
            <a:avLst/>
          </a:prstGeom>
          <a:noFill/>
        </p:spPr>
        <p:txBody>
          <a:bodyPr wrap="none" rtlCol="0">
            <a:spAutoFit/>
          </a:bodyPr>
          <a:lstStyle/>
          <a:p>
            <a:r>
              <a:rPr lang="en-GB" dirty="0"/>
              <a:t>2D Platformer</a:t>
            </a:r>
          </a:p>
          <a:p>
            <a:endParaRPr lang="en-GB" dirty="0"/>
          </a:p>
          <a:p>
            <a:r>
              <a:rPr lang="en-GB" dirty="0"/>
              <a:t>Basic player movement(run, jump, crouch)</a:t>
            </a:r>
          </a:p>
          <a:p>
            <a:endParaRPr lang="en-GB" dirty="0"/>
          </a:p>
          <a:p>
            <a:r>
              <a:rPr lang="en-GB" dirty="0"/>
              <a:t>Power ups enhanced movement or combat vs terrain and enemies</a:t>
            </a:r>
          </a:p>
          <a:p>
            <a:endParaRPr lang="en-GB" dirty="0"/>
          </a:p>
          <a:p>
            <a:endParaRPr lang="en-GB" dirty="0"/>
          </a:p>
          <a:p>
            <a:endParaRPr lang="en-GB" dirty="0"/>
          </a:p>
        </p:txBody>
      </p:sp>
    </p:spTree>
    <p:extLst>
      <p:ext uri="{BB962C8B-B14F-4D97-AF65-F5344CB8AC3E}">
        <p14:creationId xmlns:p14="http://schemas.microsoft.com/office/powerpoint/2010/main" val="1416598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FC041-3C67-8BD9-42FF-18768961D6D1}"/>
              </a:ext>
            </a:extLst>
          </p:cNvPr>
          <p:cNvSpPr>
            <a:spLocks noGrp="1"/>
          </p:cNvSpPr>
          <p:nvPr>
            <p:ph type="title"/>
          </p:nvPr>
        </p:nvSpPr>
        <p:spPr>
          <a:xfrm>
            <a:off x="841248" y="334644"/>
            <a:ext cx="10509504" cy="1076914"/>
          </a:xfrm>
        </p:spPr>
        <p:txBody>
          <a:bodyPr anchor="ctr">
            <a:normAutofit/>
          </a:bodyPr>
          <a:lstStyle/>
          <a:p>
            <a:r>
              <a:rPr lang="en-GB" sz="4000"/>
              <a:t>Paper prototype	</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B82EBB9-0CEF-353B-F09B-31AB8F9343A5}"/>
              </a:ext>
            </a:extLst>
          </p:cNvPr>
          <p:cNvSpPr txBox="1"/>
          <p:nvPr/>
        </p:nvSpPr>
        <p:spPr>
          <a:xfrm>
            <a:off x="1494561" y="1737360"/>
            <a:ext cx="1237693" cy="353943"/>
          </a:xfrm>
          <a:prstGeom prst="rect">
            <a:avLst/>
          </a:prstGeom>
          <a:noFill/>
        </p:spPr>
        <p:txBody>
          <a:bodyPr wrap="none" rtlCol="0">
            <a:spAutoFit/>
          </a:bodyPr>
          <a:lstStyle/>
          <a:p>
            <a:pPr defTabSz="868680">
              <a:spcAft>
                <a:spcPts val="600"/>
              </a:spcAft>
            </a:pPr>
            <a:r>
              <a:rPr lang="en-GB" sz="1710" kern="1200">
                <a:solidFill>
                  <a:schemeClr val="tx1"/>
                </a:solidFill>
                <a:latin typeface="+mn-lt"/>
                <a:ea typeface="+mn-ea"/>
                <a:cs typeface="+mn-cs"/>
              </a:rPr>
              <a:t>…continued</a:t>
            </a:r>
            <a:endParaRPr lang="en-GB"/>
          </a:p>
        </p:txBody>
      </p:sp>
      <p:pic>
        <p:nvPicPr>
          <p:cNvPr id="6" name="Picture 5">
            <a:extLst>
              <a:ext uri="{FF2B5EF4-FFF2-40B4-BE49-F238E27FC236}">
                <a16:creationId xmlns:a16="http://schemas.microsoft.com/office/drawing/2014/main" id="{D0764DE2-446B-406D-3B67-B1E4EF26E67A}"/>
              </a:ext>
            </a:extLst>
          </p:cNvPr>
          <p:cNvPicPr>
            <a:picLocks noChangeAspect="1"/>
          </p:cNvPicPr>
          <p:nvPr/>
        </p:nvPicPr>
        <p:blipFill rotWithShape="1">
          <a:blip r:embed="rId2"/>
          <a:srcRect t="1797" r="2" b="11571"/>
          <a:stretch/>
        </p:blipFill>
        <p:spPr>
          <a:xfrm>
            <a:off x="973226" y="2253277"/>
            <a:ext cx="4111955" cy="3958172"/>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8" name="Picture 7">
            <a:extLst>
              <a:ext uri="{FF2B5EF4-FFF2-40B4-BE49-F238E27FC236}">
                <a16:creationId xmlns:a16="http://schemas.microsoft.com/office/drawing/2014/main" id="{5023FF69-1D16-B713-8460-15409C520DFA}"/>
              </a:ext>
            </a:extLst>
          </p:cNvPr>
          <p:cNvPicPr>
            <a:picLocks noChangeAspect="1"/>
          </p:cNvPicPr>
          <p:nvPr/>
        </p:nvPicPr>
        <p:blipFill>
          <a:blip r:embed="rId3"/>
          <a:stretch>
            <a:fillRect/>
          </a:stretch>
        </p:blipFill>
        <p:spPr>
          <a:xfrm>
            <a:off x="6884141" y="2191940"/>
            <a:ext cx="4325488" cy="4080844"/>
          </a:xfrm>
          <a:prstGeom prst="rect">
            <a:avLst/>
          </a:prstGeom>
        </p:spPr>
      </p:pic>
      <p:sp>
        <p:nvSpPr>
          <p:cNvPr id="9" name="TextBox 8">
            <a:extLst>
              <a:ext uri="{FF2B5EF4-FFF2-40B4-BE49-F238E27FC236}">
                <a16:creationId xmlns:a16="http://schemas.microsoft.com/office/drawing/2014/main" id="{7E0FDF33-741A-4A8E-E394-7323FFB68F16}"/>
              </a:ext>
            </a:extLst>
          </p:cNvPr>
          <p:cNvSpPr txBox="1"/>
          <p:nvPr/>
        </p:nvSpPr>
        <p:spPr>
          <a:xfrm flipH="1">
            <a:off x="5085181" y="2993939"/>
            <a:ext cx="1628594" cy="884857"/>
          </a:xfrm>
          <a:prstGeom prst="rect">
            <a:avLst/>
          </a:prstGeom>
          <a:noFill/>
        </p:spPr>
        <p:txBody>
          <a:bodyPr wrap="square" rtlCol="0">
            <a:spAutoFit/>
          </a:bodyPr>
          <a:lstStyle/>
          <a:p>
            <a:pPr defTabSz="868680">
              <a:spcAft>
                <a:spcPts val="600"/>
              </a:spcAft>
            </a:pPr>
            <a:r>
              <a:rPr lang="en-GB" sz="1710" kern="1200" dirty="0">
                <a:solidFill>
                  <a:schemeClr val="tx1"/>
                </a:solidFill>
                <a:latin typeface="+mn-lt"/>
                <a:ea typeface="+mn-ea"/>
                <a:cs typeface="+mn-cs"/>
              </a:rPr>
              <a:t>Mobility here is slide and damage </a:t>
            </a:r>
            <a:endParaRPr lang="en-GB" dirty="0"/>
          </a:p>
        </p:txBody>
      </p:sp>
    </p:spTree>
    <p:extLst>
      <p:ext uri="{BB962C8B-B14F-4D97-AF65-F5344CB8AC3E}">
        <p14:creationId xmlns:p14="http://schemas.microsoft.com/office/powerpoint/2010/main" val="399177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4109-23B5-7D25-9445-93294836BCBF}"/>
              </a:ext>
            </a:extLst>
          </p:cNvPr>
          <p:cNvSpPr>
            <a:spLocks noGrp="1"/>
          </p:cNvSpPr>
          <p:nvPr>
            <p:ph type="title"/>
          </p:nvPr>
        </p:nvSpPr>
        <p:spPr>
          <a:xfrm>
            <a:off x="18558" y="24066"/>
            <a:ext cx="10515600" cy="916729"/>
          </a:xfrm>
        </p:spPr>
        <p:txBody>
          <a:bodyPr/>
          <a:lstStyle/>
          <a:p>
            <a:r>
              <a:rPr lang="en-GB"/>
              <a:t>The Concept: A Basic 2D Platformer</a:t>
            </a:r>
            <a:endParaRPr lang="en-GB" dirty="0"/>
          </a:p>
        </p:txBody>
      </p:sp>
      <p:sp>
        <p:nvSpPr>
          <p:cNvPr id="6" name="TextBox 5">
            <a:extLst>
              <a:ext uri="{FF2B5EF4-FFF2-40B4-BE49-F238E27FC236}">
                <a16:creationId xmlns:a16="http://schemas.microsoft.com/office/drawing/2014/main" id="{3429BCDC-7651-4EE0-6249-D496AAF1E78C}"/>
              </a:ext>
            </a:extLst>
          </p:cNvPr>
          <p:cNvSpPr txBox="1"/>
          <p:nvPr/>
        </p:nvSpPr>
        <p:spPr>
          <a:xfrm>
            <a:off x="87923" y="1556238"/>
            <a:ext cx="4177969" cy="4801314"/>
          </a:xfrm>
          <a:prstGeom prst="rect">
            <a:avLst/>
          </a:prstGeom>
          <a:noFill/>
        </p:spPr>
        <p:txBody>
          <a:bodyPr wrap="square" rtlCol="0">
            <a:spAutoFit/>
          </a:bodyPr>
          <a:lstStyle/>
          <a:p>
            <a:pPr marL="285750" indent="-285750">
              <a:buFontTx/>
              <a:buChar char="-"/>
            </a:pPr>
            <a:r>
              <a:rPr lang="en-GB" dirty="0"/>
              <a:t>Character can move left or right, jump and fall to traverse a level.</a:t>
            </a:r>
          </a:p>
          <a:p>
            <a:pPr marL="285750" indent="-285750">
              <a:buFontTx/>
              <a:buChar char="-"/>
            </a:pPr>
            <a:endParaRPr lang="en-GB" dirty="0"/>
          </a:p>
          <a:p>
            <a:pPr marL="285750" indent="-285750">
              <a:buFontTx/>
              <a:buChar char="-"/>
            </a:pPr>
            <a:r>
              <a:rPr lang="en-GB" dirty="0"/>
              <a:t>The main goal being to reach the level exit while collecting as many gems as possible.</a:t>
            </a:r>
          </a:p>
          <a:p>
            <a:pPr marL="285750" indent="-285750">
              <a:buFontTx/>
              <a:buChar char="-"/>
            </a:pPr>
            <a:endParaRPr lang="en-GB" dirty="0"/>
          </a:p>
          <a:p>
            <a:pPr marL="285750" indent="-285750">
              <a:buFontTx/>
              <a:buChar char="-"/>
            </a:pPr>
            <a:r>
              <a:rPr lang="en-GB" dirty="0"/>
              <a:t>The player will have to navigate the level, platforming over spike traps, along moving platforms.</a:t>
            </a:r>
          </a:p>
          <a:p>
            <a:pPr marL="285750" indent="-285750">
              <a:buFontTx/>
              <a:buChar char="-"/>
            </a:pPr>
            <a:endParaRPr lang="en-GB" dirty="0"/>
          </a:p>
          <a:p>
            <a:pPr marL="285750" indent="-285750">
              <a:buFontTx/>
              <a:buChar char="-"/>
            </a:pPr>
            <a:r>
              <a:rPr lang="en-GB" dirty="0"/>
              <a:t>There are enemies that will charge at the player when close, requiring the player to defeat them.</a:t>
            </a:r>
          </a:p>
          <a:p>
            <a:pPr marL="285750" indent="-285750">
              <a:buFontTx/>
              <a:buChar char="-"/>
            </a:pPr>
            <a:endParaRPr lang="en-GB" dirty="0"/>
          </a:p>
          <a:p>
            <a:pPr marL="285750" indent="-285750">
              <a:buFontTx/>
              <a:buChar char="-"/>
            </a:pPr>
            <a:r>
              <a:rPr lang="en-GB" dirty="0"/>
              <a:t>The player can choose one collectable powerup to gain an advantage.</a:t>
            </a:r>
          </a:p>
        </p:txBody>
      </p:sp>
      <p:pic>
        <p:nvPicPr>
          <p:cNvPr id="8" name="Picture 7">
            <a:extLst>
              <a:ext uri="{FF2B5EF4-FFF2-40B4-BE49-F238E27FC236}">
                <a16:creationId xmlns:a16="http://schemas.microsoft.com/office/drawing/2014/main" id="{67C6ADE1-FE99-BC62-CC11-53BC2C6BB7A3}"/>
              </a:ext>
            </a:extLst>
          </p:cNvPr>
          <p:cNvPicPr>
            <a:picLocks noChangeAspect="1"/>
          </p:cNvPicPr>
          <p:nvPr/>
        </p:nvPicPr>
        <p:blipFill>
          <a:blip r:embed="rId2"/>
          <a:stretch>
            <a:fillRect/>
          </a:stretch>
        </p:blipFill>
        <p:spPr>
          <a:xfrm>
            <a:off x="9391915" y="80210"/>
            <a:ext cx="2615410" cy="1482381"/>
          </a:xfrm>
          <a:prstGeom prst="rect">
            <a:avLst/>
          </a:prstGeom>
        </p:spPr>
      </p:pic>
      <p:pic>
        <p:nvPicPr>
          <p:cNvPr id="10" name="Picture 9">
            <a:extLst>
              <a:ext uri="{FF2B5EF4-FFF2-40B4-BE49-F238E27FC236}">
                <a16:creationId xmlns:a16="http://schemas.microsoft.com/office/drawing/2014/main" id="{AA2EF981-6BDB-4391-3BFE-43E9BBC470F5}"/>
              </a:ext>
            </a:extLst>
          </p:cNvPr>
          <p:cNvPicPr>
            <a:picLocks noChangeAspect="1"/>
          </p:cNvPicPr>
          <p:nvPr/>
        </p:nvPicPr>
        <p:blipFill rotWithShape="1">
          <a:blip r:embed="rId3"/>
          <a:srcRect l="5147" t="6244"/>
          <a:stretch/>
        </p:blipFill>
        <p:spPr>
          <a:xfrm>
            <a:off x="8595622" y="1625710"/>
            <a:ext cx="3411703" cy="2196690"/>
          </a:xfrm>
          <a:prstGeom prst="rect">
            <a:avLst/>
          </a:prstGeom>
        </p:spPr>
      </p:pic>
      <p:pic>
        <p:nvPicPr>
          <p:cNvPr id="12" name="Picture 11">
            <a:extLst>
              <a:ext uri="{FF2B5EF4-FFF2-40B4-BE49-F238E27FC236}">
                <a16:creationId xmlns:a16="http://schemas.microsoft.com/office/drawing/2014/main" id="{F1CEF912-6E8B-0B4B-1705-B22B2E7E5E36}"/>
              </a:ext>
            </a:extLst>
          </p:cNvPr>
          <p:cNvPicPr>
            <a:picLocks noChangeAspect="1"/>
          </p:cNvPicPr>
          <p:nvPr/>
        </p:nvPicPr>
        <p:blipFill rotWithShape="1">
          <a:blip r:embed="rId4"/>
          <a:srcRect b="10665"/>
          <a:stretch/>
        </p:blipFill>
        <p:spPr>
          <a:xfrm>
            <a:off x="7666649" y="3885519"/>
            <a:ext cx="4340676" cy="1525140"/>
          </a:xfrm>
          <a:prstGeom prst="rect">
            <a:avLst/>
          </a:prstGeom>
        </p:spPr>
      </p:pic>
      <p:pic>
        <p:nvPicPr>
          <p:cNvPr id="16" name="Picture 15">
            <a:extLst>
              <a:ext uri="{FF2B5EF4-FFF2-40B4-BE49-F238E27FC236}">
                <a16:creationId xmlns:a16="http://schemas.microsoft.com/office/drawing/2014/main" id="{3D143332-8452-F0CF-49DB-2A917A1E2211}"/>
              </a:ext>
            </a:extLst>
          </p:cNvPr>
          <p:cNvPicPr>
            <a:picLocks noChangeAspect="1"/>
          </p:cNvPicPr>
          <p:nvPr/>
        </p:nvPicPr>
        <p:blipFill>
          <a:blip r:embed="rId5"/>
          <a:stretch>
            <a:fillRect/>
          </a:stretch>
        </p:blipFill>
        <p:spPr>
          <a:xfrm>
            <a:off x="4265892" y="1190072"/>
            <a:ext cx="4177969" cy="2446169"/>
          </a:xfrm>
          <a:prstGeom prst="rect">
            <a:avLst/>
          </a:prstGeom>
        </p:spPr>
      </p:pic>
      <p:pic>
        <p:nvPicPr>
          <p:cNvPr id="18" name="Picture 17">
            <a:extLst>
              <a:ext uri="{FF2B5EF4-FFF2-40B4-BE49-F238E27FC236}">
                <a16:creationId xmlns:a16="http://schemas.microsoft.com/office/drawing/2014/main" id="{4867E03C-EF9E-CEB1-3A88-BE19636ED5A7}"/>
              </a:ext>
            </a:extLst>
          </p:cNvPr>
          <p:cNvPicPr>
            <a:picLocks noChangeAspect="1"/>
          </p:cNvPicPr>
          <p:nvPr/>
        </p:nvPicPr>
        <p:blipFill rotWithShape="1">
          <a:blip r:embed="rId6"/>
          <a:srcRect l="17944"/>
          <a:stretch/>
        </p:blipFill>
        <p:spPr>
          <a:xfrm>
            <a:off x="7522234" y="5511254"/>
            <a:ext cx="4461446" cy="1266536"/>
          </a:xfrm>
          <a:prstGeom prst="rect">
            <a:avLst/>
          </a:prstGeom>
        </p:spPr>
      </p:pic>
      <p:pic>
        <p:nvPicPr>
          <p:cNvPr id="20" name="Picture 19">
            <a:extLst>
              <a:ext uri="{FF2B5EF4-FFF2-40B4-BE49-F238E27FC236}">
                <a16:creationId xmlns:a16="http://schemas.microsoft.com/office/drawing/2014/main" id="{33957A87-CCF4-8A3A-281B-3726CFCDA227}"/>
              </a:ext>
            </a:extLst>
          </p:cNvPr>
          <p:cNvPicPr>
            <a:picLocks noChangeAspect="1"/>
          </p:cNvPicPr>
          <p:nvPr/>
        </p:nvPicPr>
        <p:blipFill rotWithShape="1">
          <a:blip r:embed="rId7"/>
          <a:srcRect l="25587"/>
          <a:stretch/>
        </p:blipFill>
        <p:spPr>
          <a:xfrm>
            <a:off x="4669022" y="4148420"/>
            <a:ext cx="2594496" cy="2524477"/>
          </a:xfrm>
          <a:prstGeom prst="rect">
            <a:avLst/>
          </a:prstGeom>
        </p:spPr>
      </p:pic>
    </p:spTree>
    <p:extLst>
      <p:ext uri="{BB962C8B-B14F-4D97-AF65-F5344CB8AC3E}">
        <p14:creationId xmlns:p14="http://schemas.microsoft.com/office/powerpoint/2010/main" val="353581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780E-2CB2-87D8-081F-175E3F53E16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60 Second Video</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Untitled_design" descr="Graphical user interface, application&#10;&#10;Description automatically generated">
            <a:hlinkClick r:id="" action="ppaction://media"/>
            <a:extLst>
              <a:ext uri="{FF2B5EF4-FFF2-40B4-BE49-F238E27FC236}">
                <a16:creationId xmlns:a16="http://schemas.microsoft.com/office/drawing/2014/main" id="{727D8615-F21A-351E-550A-D61F704711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64608" y="1427834"/>
            <a:ext cx="6846363" cy="3851078"/>
          </a:xfrm>
          <a:prstGeom prst="rect">
            <a:avLst/>
          </a:prstGeom>
        </p:spPr>
      </p:pic>
    </p:spTree>
    <p:extLst>
      <p:ext uri="{BB962C8B-B14F-4D97-AF65-F5344CB8AC3E}">
        <p14:creationId xmlns:p14="http://schemas.microsoft.com/office/powerpoint/2010/main" val="194713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A72B-BF0E-F3D7-7068-86D21ED4F2AD}"/>
              </a:ext>
            </a:extLst>
          </p:cNvPr>
          <p:cNvSpPr>
            <a:spLocks noGrp="1"/>
          </p:cNvSpPr>
          <p:nvPr>
            <p:ph type="title"/>
          </p:nvPr>
        </p:nvSpPr>
        <p:spPr>
          <a:xfrm>
            <a:off x="0" y="0"/>
            <a:ext cx="10515600" cy="1116623"/>
          </a:xfrm>
        </p:spPr>
        <p:txBody>
          <a:bodyPr/>
          <a:lstStyle/>
          <a:p>
            <a:r>
              <a:rPr lang="en-GB" dirty="0"/>
              <a:t>Some Design Considerations</a:t>
            </a:r>
          </a:p>
        </p:txBody>
      </p:sp>
      <p:sp>
        <p:nvSpPr>
          <p:cNvPr id="4" name="TextBox 3">
            <a:extLst>
              <a:ext uri="{FF2B5EF4-FFF2-40B4-BE49-F238E27FC236}">
                <a16:creationId xmlns:a16="http://schemas.microsoft.com/office/drawing/2014/main" id="{C9D92259-98D5-B37E-FCC3-902DD4ED60BC}"/>
              </a:ext>
            </a:extLst>
          </p:cNvPr>
          <p:cNvSpPr txBox="1"/>
          <p:nvPr/>
        </p:nvSpPr>
        <p:spPr>
          <a:xfrm>
            <a:off x="42202" y="1126193"/>
            <a:ext cx="5682599" cy="4524315"/>
          </a:xfrm>
          <a:prstGeom prst="rect">
            <a:avLst/>
          </a:prstGeom>
          <a:noFill/>
        </p:spPr>
        <p:txBody>
          <a:bodyPr wrap="square" rtlCol="0">
            <a:spAutoFit/>
          </a:bodyPr>
          <a:lstStyle/>
          <a:p>
            <a:pPr marL="285750" indent="-285750">
              <a:buFontTx/>
              <a:buChar char="-"/>
            </a:pPr>
            <a:r>
              <a:rPr lang="en-GB" dirty="0"/>
              <a:t>The platforming was designed to be easy and fluid, allowing the player to easily hop around the level, over  obstacles, sliding down walls and wall jumping off to avoid traps.</a:t>
            </a:r>
          </a:p>
          <a:p>
            <a:pPr marL="285750" indent="-285750">
              <a:buFontTx/>
              <a:buChar char="-"/>
            </a:pPr>
            <a:endParaRPr lang="en-GB" dirty="0"/>
          </a:p>
          <a:p>
            <a:pPr marL="285750" indent="-285750">
              <a:buFontTx/>
              <a:buChar char="-"/>
            </a:pPr>
            <a:r>
              <a:rPr lang="en-GB" dirty="0"/>
              <a:t> The player has limited health to add difficulty and test their skill, however taking damage grants temporary invulnerability as to not make it too difficult.</a:t>
            </a:r>
          </a:p>
          <a:p>
            <a:pPr marL="285750" indent="-285750">
              <a:buFontTx/>
              <a:buChar char="-"/>
            </a:pPr>
            <a:endParaRPr lang="en-GB" dirty="0"/>
          </a:p>
          <a:p>
            <a:pPr marL="285750" indent="-285750">
              <a:buFontTx/>
              <a:buChar char="-"/>
            </a:pPr>
            <a:r>
              <a:rPr lang="en-GB" dirty="0"/>
              <a:t>The player can collect 1 of 4 power ups that can grant either double jump, fireball attacks, double health.</a:t>
            </a:r>
          </a:p>
          <a:p>
            <a:pPr marL="285750" indent="-285750">
              <a:buFontTx/>
              <a:buChar char="-"/>
            </a:pPr>
            <a:endParaRPr lang="en-GB" dirty="0"/>
          </a:p>
          <a:p>
            <a:pPr marL="285750" indent="-285750">
              <a:buFontTx/>
              <a:buChar char="-"/>
            </a:pPr>
            <a:r>
              <a:rPr lang="en-GB" dirty="0"/>
              <a:t>They can only use one at a time requiring them to choose carefully which ability they would like: offensive, defensive, mobility or no gameplay advantage in exchange for more gems (higher risk for higher reward).</a:t>
            </a:r>
          </a:p>
        </p:txBody>
      </p:sp>
      <p:pic>
        <p:nvPicPr>
          <p:cNvPr id="6" name="Picture 5">
            <a:extLst>
              <a:ext uri="{FF2B5EF4-FFF2-40B4-BE49-F238E27FC236}">
                <a16:creationId xmlns:a16="http://schemas.microsoft.com/office/drawing/2014/main" id="{28453C71-F1A9-D724-9309-081173D26D87}"/>
              </a:ext>
            </a:extLst>
          </p:cNvPr>
          <p:cNvPicPr>
            <a:picLocks noChangeAspect="1"/>
          </p:cNvPicPr>
          <p:nvPr/>
        </p:nvPicPr>
        <p:blipFill>
          <a:blip r:embed="rId2"/>
          <a:stretch>
            <a:fillRect/>
          </a:stretch>
        </p:blipFill>
        <p:spPr>
          <a:xfrm>
            <a:off x="8048280" y="667962"/>
            <a:ext cx="1200318" cy="419158"/>
          </a:xfrm>
          <a:prstGeom prst="rect">
            <a:avLst/>
          </a:prstGeom>
        </p:spPr>
      </p:pic>
      <p:pic>
        <p:nvPicPr>
          <p:cNvPr id="8" name="Picture 7">
            <a:extLst>
              <a:ext uri="{FF2B5EF4-FFF2-40B4-BE49-F238E27FC236}">
                <a16:creationId xmlns:a16="http://schemas.microsoft.com/office/drawing/2014/main" id="{D3DE078A-6099-CA2A-24EC-BBFE80F21830}"/>
              </a:ext>
            </a:extLst>
          </p:cNvPr>
          <p:cNvPicPr>
            <a:picLocks noChangeAspect="1"/>
          </p:cNvPicPr>
          <p:nvPr/>
        </p:nvPicPr>
        <p:blipFill>
          <a:blip r:embed="rId3"/>
          <a:stretch>
            <a:fillRect/>
          </a:stretch>
        </p:blipFill>
        <p:spPr>
          <a:xfrm>
            <a:off x="10081937" y="840249"/>
            <a:ext cx="1267002" cy="495369"/>
          </a:xfrm>
          <a:prstGeom prst="rect">
            <a:avLst/>
          </a:prstGeom>
        </p:spPr>
      </p:pic>
      <p:pic>
        <p:nvPicPr>
          <p:cNvPr id="10" name="Picture 9">
            <a:extLst>
              <a:ext uri="{FF2B5EF4-FFF2-40B4-BE49-F238E27FC236}">
                <a16:creationId xmlns:a16="http://schemas.microsoft.com/office/drawing/2014/main" id="{F803D97D-D5AE-8AD6-4B77-DBEA56911D36}"/>
              </a:ext>
            </a:extLst>
          </p:cNvPr>
          <p:cNvPicPr>
            <a:picLocks noChangeAspect="1"/>
          </p:cNvPicPr>
          <p:nvPr/>
        </p:nvPicPr>
        <p:blipFill>
          <a:blip r:embed="rId4"/>
          <a:stretch>
            <a:fillRect/>
          </a:stretch>
        </p:blipFill>
        <p:spPr>
          <a:xfrm>
            <a:off x="9496283" y="1625317"/>
            <a:ext cx="1019317" cy="1219370"/>
          </a:xfrm>
          <a:prstGeom prst="rect">
            <a:avLst/>
          </a:prstGeom>
        </p:spPr>
      </p:pic>
      <p:pic>
        <p:nvPicPr>
          <p:cNvPr id="12" name="Picture 11">
            <a:extLst>
              <a:ext uri="{FF2B5EF4-FFF2-40B4-BE49-F238E27FC236}">
                <a16:creationId xmlns:a16="http://schemas.microsoft.com/office/drawing/2014/main" id="{FC68F48B-9F7C-91AB-A67D-76BBD9CE04BD}"/>
              </a:ext>
            </a:extLst>
          </p:cNvPr>
          <p:cNvPicPr>
            <a:picLocks noChangeAspect="1"/>
          </p:cNvPicPr>
          <p:nvPr/>
        </p:nvPicPr>
        <p:blipFill>
          <a:blip r:embed="rId5"/>
          <a:stretch>
            <a:fillRect/>
          </a:stretch>
        </p:blipFill>
        <p:spPr>
          <a:xfrm>
            <a:off x="8048280" y="1504262"/>
            <a:ext cx="1009791" cy="1228896"/>
          </a:xfrm>
          <a:prstGeom prst="rect">
            <a:avLst/>
          </a:prstGeom>
        </p:spPr>
      </p:pic>
      <p:pic>
        <p:nvPicPr>
          <p:cNvPr id="14" name="Picture 13">
            <a:extLst>
              <a:ext uri="{FF2B5EF4-FFF2-40B4-BE49-F238E27FC236}">
                <a16:creationId xmlns:a16="http://schemas.microsoft.com/office/drawing/2014/main" id="{A50DC82C-354F-F4B4-C5BF-8F0B00F355B0}"/>
              </a:ext>
            </a:extLst>
          </p:cNvPr>
          <p:cNvPicPr>
            <a:picLocks noChangeAspect="1"/>
          </p:cNvPicPr>
          <p:nvPr/>
        </p:nvPicPr>
        <p:blipFill>
          <a:blip r:embed="rId6"/>
          <a:stretch>
            <a:fillRect/>
          </a:stretch>
        </p:blipFill>
        <p:spPr>
          <a:xfrm>
            <a:off x="10900077" y="1721749"/>
            <a:ext cx="1095528" cy="1038370"/>
          </a:xfrm>
          <a:prstGeom prst="rect">
            <a:avLst/>
          </a:prstGeom>
        </p:spPr>
      </p:pic>
      <p:pic>
        <p:nvPicPr>
          <p:cNvPr id="16" name="Picture 15">
            <a:extLst>
              <a:ext uri="{FF2B5EF4-FFF2-40B4-BE49-F238E27FC236}">
                <a16:creationId xmlns:a16="http://schemas.microsoft.com/office/drawing/2014/main" id="{B0E82CAD-C441-9CDF-1C79-EDBBE67E930B}"/>
              </a:ext>
            </a:extLst>
          </p:cNvPr>
          <p:cNvPicPr>
            <a:picLocks noChangeAspect="1"/>
          </p:cNvPicPr>
          <p:nvPr/>
        </p:nvPicPr>
        <p:blipFill>
          <a:blip r:embed="rId7"/>
          <a:stretch>
            <a:fillRect/>
          </a:stretch>
        </p:blipFill>
        <p:spPr>
          <a:xfrm>
            <a:off x="6447856" y="1465953"/>
            <a:ext cx="1162212" cy="1114581"/>
          </a:xfrm>
          <a:prstGeom prst="rect">
            <a:avLst/>
          </a:prstGeom>
        </p:spPr>
      </p:pic>
      <p:sp>
        <p:nvSpPr>
          <p:cNvPr id="17" name="TextBox 16">
            <a:extLst>
              <a:ext uri="{FF2B5EF4-FFF2-40B4-BE49-F238E27FC236}">
                <a16:creationId xmlns:a16="http://schemas.microsoft.com/office/drawing/2014/main" id="{E31F23BD-7F7F-C2A8-B394-45A6911EE8B4}"/>
              </a:ext>
            </a:extLst>
          </p:cNvPr>
          <p:cNvSpPr txBox="1"/>
          <p:nvPr/>
        </p:nvSpPr>
        <p:spPr>
          <a:xfrm>
            <a:off x="6013755" y="3230818"/>
            <a:ext cx="5876342" cy="2585323"/>
          </a:xfrm>
          <a:prstGeom prst="rect">
            <a:avLst/>
          </a:prstGeom>
          <a:noFill/>
        </p:spPr>
        <p:txBody>
          <a:bodyPr wrap="square" rtlCol="0">
            <a:spAutoFit/>
          </a:bodyPr>
          <a:lstStyle/>
          <a:p>
            <a:pPr marL="285750" indent="-285750">
              <a:buFontTx/>
              <a:buChar char="-"/>
            </a:pPr>
            <a:r>
              <a:rPr lang="en-GB" dirty="0"/>
              <a:t>The game was created using Unity.</a:t>
            </a:r>
          </a:p>
          <a:p>
            <a:pPr marL="285750" indent="-285750">
              <a:buFontTx/>
              <a:buChar char="-"/>
            </a:pPr>
            <a:endParaRPr lang="en-GB" dirty="0"/>
          </a:p>
          <a:p>
            <a:pPr marL="285750" indent="-285750">
              <a:buFontTx/>
              <a:buChar char="-"/>
            </a:pPr>
            <a:r>
              <a:rPr lang="en-GB" dirty="0"/>
              <a:t>Specifically Unity 3D, this was chosen to experiment with the idea of 2D sprites in 3d environment aesthetic.</a:t>
            </a:r>
          </a:p>
          <a:p>
            <a:pPr marL="285750" indent="-285750">
              <a:buFontTx/>
              <a:buChar char="-"/>
            </a:pPr>
            <a:endParaRPr lang="en-GB" dirty="0"/>
          </a:p>
          <a:p>
            <a:pPr marL="285750" indent="-285750">
              <a:buFontTx/>
              <a:buChar char="-"/>
            </a:pPr>
            <a:r>
              <a:rPr lang="en-GB" dirty="0"/>
              <a:t>The game was created primary with unity free store assets for the prototype. Mainly with the ‘Sunny Land’ asset pack along with icons from the ‘64 Flat Game Icons’ pack and art from the ‘Free Platform Game Assets’ pack.</a:t>
            </a:r>
          </a:p>
        </p:txBody>
      </p:sp>
      <p:sp>
        <p:nvSpPr>
          <p:cNvPr id="18" name="TextBox 17">
            <a:extLst>
              <a:ext uri="{FF2B5EF4-FFF2-40B4-BE49-F238E27FC236}">
                <a16:creationId xmlns:a16="http://schemas.microsoft.com/office/drawing/2014/main" id="{6D153BC0-8E8C-3779-A0D5-BFB0B744F6C2}"/>
              </a:ext>
            </a:extLst>
          </p:cNvPr>
          <p:cNvSpPr txBox="1"/>
          <p:nvPr/>
        </p:nvSpPr>
        <p:spPr>
          <a:xfrm>
            <a:off x="6315658" y="6212009"/>
            <a:ext cx="5876342" cy="646331"/>
          </a:xfrm>
          <a:prstGeom prst="rect">
            <a:avLst/>
          </a:prstGeom>
          <a:noFill/>
        </p:spPr>
        <p:txBody>
          <a:bodyPr wrap="square" rtlCol="0">
            <a:spAutoFit/>
          </a:bodyPr>
          <a:lstStyle/>
          <a:p>
            <a:r>
              <a:rPr lang="en-GB" sz="1200" dirty="0">
                <a:solidFill>
                  <a:schemeClr val="tx1">
                    <a:lumMod val="50000"/>
                    <a:lumOff val="50000"/>
                  </a:schemeClr>
                </a:solidFill>
              </a:rPr>
              <a:t>https://assetstore.unity.com/packages/2d/characters/sunny-land-103349</a:t>
            </a:r>
          </a:p>
          <a:p>
            <a:r>
              <a:rPr lang="en-GB" sz="1200" dirty="0">
                <a:solidFill>
                  <a:schemeClr val="tx1">
                    <a:lumMod val="50000"/>
                    <a:lumOff val="50000"/>
                  </a:schemeClr>
                </a:solidFill>
              </a:rPr>
              <a:t>https://assetstore.unity.com/packages/2d/gui/icons/64-flat-game-icons-36440</a:t>
            </a:r>
          </a:p>
          <a:p>
            <a:r>
              <a:rPr lang="en-GB" sz="1200" dirty="0">
                <a:solidFill>
                  <a:schemeClr val="tx1">
                    <a:lumMod val="50000"/>
                    <a:lumOff val="50000"/>
                  </a:schemeClr>
                </a:solidFill>
              </a:rPr>
              <a:t>https://assetstore.unity.com/packages/2d/environments/free-platform-game-assets-85838</a:t>
            </a:r>
          </a:p>
        </p:txBody>
      </p:sp>
    </p:spTree>
    <p:extLst>
      <p:ext uri="{BB962C8B-B14F-4D97-AF65-F5344CB8AC3E}">
        <p14:creationId xmlns:p14="http://schemas.microsoft.com/office/powerpoint/2010/main" val="2385382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D433-49D6-7E25-0064-5F142D97BCCD}"/>
              </a:ext>
            </a:extLst>
          </p:cNvPr>
          <p:cNvSpPr>
            <a:spLocks noGrp="1"/>
          </p:cNvSpPr>
          <p:nvPr>
            <p:ph type="title"/>
          </p:nvPr>
        </p:nvSpPr>
        <p:spPr>
          <a:xfrm>
            <a:off x="134815" y="162902"/>
            <a:ext cx="10515600" cy="874590"/>
          </a:xfrm>
        </p:spPr>
        <p:txBody>
          <a:bodyPr/>
          <a:lstStyle/>
          <a:p>
            <a:r>
              <a:rPr lang="en-GB" dirty="0"/>
              <a:t>Thing for the full game.</a:t>
            </a:r>
          </a:p>
        </p:txBody>
      </p:sp>
      <p:sp>
        <p:nvSpPr>
          <p:cNvPr id="6" name="TextBox 5">
            <a:extLst>
              <a:ext uri="{FF2B5EF4-FFF2-40B4-BE49-F238E27FC236}">
                <a16:creationId xmlns:a16="http://schemas.microsoft.com/office/drawing/2014/main" id="{A4756E5D-3955-5785-9A9C-314534334D31}"/>
              </a:ext>
            </a:extLst>
          </p:cNvPr>
          <p:cNvSpPr txBox="1"/>
          <p:nvPr/>
        </p:nvSpPr>
        <p:spPr>
          <a:xfrm>
            <a:off x="237392" y="1126193"/>
            <a:ext cx="5682599" cy="3693319"/>
          </a:xfrm>
          <a:prstGeom prst="rect">
            <a:avLst/>
          </a:prstGeom>
          <a:noFill/>
        </p:spPr>
        <p:txBody>
          <a:bodyPr wrap="square" rtlCol="0">
            <a:spAutoFit/>
          </a:bodyPr>
          <a:lstStyle/>
          <a:p>
            <a:pPr marL="285750" indent="-285750">
              <a:buFontTx/>
              <a:buChar char="-"/>
            </a:pPr>
            <a:r>
              <a:rPr lang="en-GB" dirty="0"/>
              <a:t>Lots more polishing the base mechanics.</a:t>
            </a:r>
          </a:p>
          <a:p>
            <a:pPr marL="285750" indent="-285750">
              <a:buFontTx/>
              <a:buChar char="-"/>
            </a:pPr>
            <a:endParaRPr lang="en-GB" dirty="0"/>
          </a:p>
          <a:p>
            <a:pPr marL="285750" indent="-285750">
              <a:buFontTx/>
              <a:buChar char="-"/>
            </a:pPr>
            <a:r>
              <a:rPr lang="en-GB" dirty="0"/>
              <a:t>Create original assets or purchase higher quality assets that allow for more mechanics to be shown visually.</a:t>
            </a:r>
          </a:p>
          <a:p>
            <a:pPr marL="285750" indent="-285750">
              <a:buFontTx/>
              <a:buChar char="-"/>
            </a:pPr>
            <a:endParaRPr lang="en-GB" dirty="0"/>
          </a:p>
          <a:p>
            <a:pPr marL="285750" indent="-285750">
              <a:buFontTx/>
              <a:buChar char="-"/>
            </a:pPr>
            <a:r>
              <a:rPr lang="en-GB" dirty="0"/>
              <a:t>Add more powerups, enemies and levels to flesh the concept out more.</a:t>
            </a:r>
          </a:p>
          <a:p>
            <a:pPr marL="285750" indent="-285750">
              <a:buFontTx/>
              <a:buChar char="-"/>
            </a:pPr>
            <a:endParaRPr lang="en-GB" dirty="0"/>
          </a:p>
          <a:p>
            <a:pPr marL="285750" indent="-285750">
              <a:buFontTx/>
              <a:buChar char="-"/>
            </a:pPr>
            <a:r>
              <a:rPr lang="en-GB" dirty="0"/>
              <a:t>Experiment more with the art style and presentation, to do more with the 2D assets in the 3D environment.</a:t>
            </a:r>
          </a:p>
          <a:p>
            <a:pPr marL="285750" indent="-285750">
              <a:buFontTx/>
              <a:buChar char="-"/>
            </a:pPr>
            <a:r>
              <a:rPr lang="en-GB" dirty="0"/>
              <a:t>More powerup interactions within the levels.</a:t>
            </a:r>
          </a:p>
          <a:p>
            <a:pPr marL="285750" indent="-285750">
              <a:buFontTx/>
              <a:buChar char="-"/>
            </a:pPr>
            <a:r>
              <a:rPr lang="en-GB" dirty="0"/>
              <a:t> </a:t>
            </a:r>
          </a:p>
          <a:p>
            <a:pPr marL="285750" indent="-285750">
              <a:buFontTx/>
              <a:buChar char="-"/>
            </a:pPr>
            <a:endParaRPr lang="en-GB" dirty="0"/>
          </a:p>
        </p:txBody>
      </p:sp>
    </p:spTree>
    <p:extLst>
      <p:ext uri="{BB962C8B-B14F-4D97-AF65-F5344CB8AC3E}">
        <p14:creationId xmlns:p14="http://schemas.microsoft.com/office/powerpoint/2010/main" val="597861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462</Words>
  <Application>Microsoft Office PowerPoint</Application>
  <PresentationFormat>Widescreen</PresentationFormat>
  <Paragraphs>52</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 Unnamed 2D platformer Romero Pack</vt:lpstr>
      <vt:lpstr>Paper Prototype</vt:lpstr>
      <vt:lpstr>Paper prototype </vt:lpstr>
      <vt:lpstr>The Concept: A Basic 2D Platformer</vt:lpstr>
      <vt:lpstr>60 Second Video</vt:lpstr>
      <vt:lpstr>Some Design Considerations</vt:lpstr>
      <vt:lpstr>Thing for the full game.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Unnamed 2D platformer Romero Pact</dc:title>
  <dc:creator>Ganymede</dc:creator>
  <cp:lastModifiedBy>Brown, Joseph</cp:lastModifiedBy>
  <cp:revision>7</cp:revision>
  <dcterms:created xsi:type="dcterms:W3CDTF">2023-04-03T18:29:38Z</dcterms:created>
  <dcterms:modified xsi:type="dcterms:W3CDTF">2023-04-04T07:12:59Z</dcterms:modified>
</cp:coreProperties>
</file>